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
  </p:notesMasterIdLst>
  <p:handoutMasterIdLst>
    <p:handoutMasterId r:id="rId11"/>
  </p:handoutMasterIdLst>
  <p:sldIdLst>
    <p:sldId id="256" r:id="rId5"/>
    <p:sldId id="257" r:id="rId6"/>
    <p:sldId id="278" r:id="rId7"/>
    <p:sldId id="279" r:id="rId8"/>
    <p:sldId id="27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ADAE3"/>
    <a:srgbClr val="E1BCD1"/>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41" autoAdjust="0"/>
  </p:normalViewPr>
  <p:slideViewPr>
    <p:cSldViewPr snapToGrid="0">
      <p:cViewPr>
        <p:scale>
          <a:sx n="82" d="100"/>
          <a:sy n="82" d="100"/>
        </p:scale>
        <p:origin x="720" y="72"/>
      </p:cViewPr>
      <p:guideLst/>
    </p:cSldViewPr>
  </p:slideViewPr>
  <p:outlineViewPr>
    <p:cViewPr>
      <p:scale>
        <a:sx n="33" d="100"/>
        <a:sy n="33" d="100"/>
      </p:scale>
      <p:origin x="0" y="-21773"/>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1/28/2023</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1/28/2023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dirty="0"/>
              <a:t>8/06/20XX</a:t>
            </a:r>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dirty="0"/>
              <a:t>8/06/20XX</a:t>
            </a:r>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dirty="0"/>
              <a:t>8/06/20XX</a:t>
            </a:r>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dirty="0"/>
              <a:t>8/06/20XX</a:t>
            </a:r>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dirty="0"/>
              <a:t>8/06/20XX</a:t>
            </a:r>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8/06/20XX</a:t>
            </a:r>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descr="A woman wearing purple glasses showing data">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6"/>
            <a:ext cx="5869021" cy="2430099"/>
          </a:xfrm>
        </p:spPr>
        <p:txBody>
          <a:bodyPr/>
          <a:lstStyle/>
          <a:p>
            <a:pPr>
              <a:lnSpc>
                <a:spcPct val="100000"/>
              </a:lnSpc>
            </a:pPr>
            <a:r>
              <a:rPr lang="en-US" dirty="0"/>
              <a:t>DEEP FAKE</a:t>
            </a:r>
            <a:br>
              <a:rPr lang="en-US" dirty="0"/>
            </a:br>
            <a:r>
              <a:rPr lang="en-US" dirty="0"/>
              <a:t>DETECTION</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794893" y="1948223"/>
            <a:ext cx="4925188" cy="339247"/>
          </a:xfrm>
        </p:spPr>
        <p:txBody>
          <a:bodyPr>
            <a:normAutofit fontScale="85000" lnSpcReduction="20000"/>
          </a:bodyPr>
          <a:lstStyle/>
          <a:p>
            <a:r>
              <a:rPr lang="en-US" dirty="0"/>
              <a:t>PRESENTATION ON:</a:t>
            </a:r>
          </a:p>
        </p:txBody>
      </p:sp>
    </p:spTree>
    <p:extLst>
      <p:ext uri="{BB962C8B-B14F-4D97-AF65-F5344CB8AC3E}">
        <p14:creationId xmlns:p14="http://schemas.microsoft.com/office/powerpoint/2010/main" val="1883836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descr="A woman with VR goggles on her face&#10;">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392865"/>
            <a:ext cx="6422068" cy="4540102"/>
          </a:xfrm>
        </p:spPr>
        <p:txBody>
          <a:bodyPr/>
          <a:lstStyle/>
          <a:p>
            <a:r>
              <a:rPr lang="en-US" noProof="0" dirty="0"/>
              <a:t>WHAT IS DEEP FAKE?</a:t>
            </a:r>
            <a:endParaRPr lang="en-US" dirty="0"/>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239206" y="2709882"/>
            <a:ext cx="6050774" cy="2946639"/>
          </a:xfrm>
        </p:spPr>
        <p:txBody>
          <a:bodyPr>
            <a:normAutofit lnSpcReduction="10000"/>
          </a:bodyPr>
          <a:lstStyle/>
          <a:p>
            <a:r>
              <a:rPr lang="en-US" sz="1600" b="1" i="0" dirty="0">
                <a:solidFill>
                  <a:srgbClr val="353740"/>
                </a:solidFill>
                <a:effectLst/>
                <a:latin typeface="ColfaxAI"/>
              </a:rPr>
              <a:t>Deepfake is a technique for human image synthesis based on artificial intelligence. It is used to combine and superimpose existing images and videos onto source images or videos using a machine learning technique known as generative adversarial networks. Deepfake technology has been used to create realistic-looking videos of people, such as politicians, celebrities, or other public figures, saying or doing things that they never actually said or did. It can also be used to create convincing fake news stories or to alter existing video content.</a:t>
            </a:r>
            <a:endParaRPr lang="en-US" sz="900" b="1"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A351523-BE9E-4047-8916-20F1F4A9FB16}"/>
              </a:ext>
            </a:extLst>
          </p:cNvPr>
          <p:cNvSpPr>
            <a:spLocks noGrp="1"/>
          </p:cNvSpPr>
          <p:nvPr>
            <p:ph type="title"/>
          </p:nvPr>
        </p:nvSpPr>
        <p:spPr>
          <a:xfrm>
            <a:off x="2716274" y="798817"/>
            <a:ext cx="5184648" cy="466344"/>
          </a:xfrm>
        </p:spPr>
        <p:txBody>
          <a:bodyPr/>
          <a:lstStyle/>
          <a:p>
            <a:r>
              <a:rPr kumimoji="0" lang="en-US" sz="2800" b="0" i="0" u="none" strike="noStrike" kern="1200" cap="all" spc="400" normalizeH="0" baseline="0" noProof="0" dirty="0">
                <a:ln w="19050">
                  <a:solidFill>
                    <a:schemeClr val="accent6"/>
                  </a:solidFill>
                </a:ln>
                <a:noFill/>
                <a:effectLst/>
                <a:uLnTx/>
                <a:uFillTx/>
                <a:latin typeface="+mj-lt"/>
                <a:ea typeface="+mn-ea"/>
                <a:cs typeface="+mn-cs"/>
              </a:rPr>
              <a:t>ABOUT PROJECT</a:t>
            </a:r>
            <a:endParaRPr lang="en-US" dirty="0"/>
          </a:p>
        </p:txBody>
      </p:sp>
      <p:pic>
        <p:nvPicPr>
          <p:cNvPr id="65" name="Picture Placeholder 64" descr="Robotic hand and human hand almost touching with their pointer fingers">
            <a:extLst>
              <a:ext uri="{FF2B5EF4-FFF2-40B4-BE49-F238E27FC236}">
                <a16:creationId xmlns:a16="http://schemas.microsoft.com/office/drawing/2014/main" id="{B600DB70-7F2F-494E-82AC-37DB9BB59802}"/>
              </a:ext>
            </a:extLst>
          </p:cNvPr>
          <p:cNvPicPr>
            <a:picLocks noGrp="1" noChangeAspect="1"/>
          </p:cNvPicPr>
          <p:nvPr>
            <p:ph type="pic" sz="quarter" idx="28"/>
          </p:nvPr>
        </p:nvPicPr>
        <p:blipFill rotWithShape="1">
          <a:blip r:embed="rId2" cstate="email">
            <a:extLst>
              <a:ext uri="{28A0092B-C50C-407E-A947-70E740481C1C}">
                <a14:useLocalDpi xmlns:a14="http://schemas.microsoft.com/office/drawing/2010/main"/>
              </a:ext>
            </a:extLst>
          </a:blip>
          <a:srcRect/>
          <a:stretch/>
        </p:blipFill>
        <p:spPr>
          <a:xfrm rot="5400000" flipH="1">
            <a:off x="-2092961" y="2092960"/>
            <a:ext cx="6858002" cy="2672081"/>
          </a:xfrm>
        </p:spPr>
      </p:pic>
      <p:sp>
        <p:nvSpPr>
          <p:cNvPr id="63" name="!!ash">
            <a:extLst>
              <a:ext uri="{FF2B5EF4-FFF2-40B4-BE49-F238E27FC236}">
                <a16:creationId xmlns:a16="http://schemas.microsoft.com/office/drawing/2014/main" id="{0748B9A3-70BE-4930-994F-00EFCDA51C5E}"/>
              </a:ext>
            </a:extLst>
          </p:cNvPr>
          <p:cNvSpPr>
            <a:spLocks noGrp="1"/>
          </p:cNvSpPr>
          <p:nvPr>
            <p:ph type="body" sz="quarter" idx="27"/>
          </p:nvPr>
        </p:nvSpPr>
        <p:spPr>
          <a:xfrm>
            <a:off x="2672081" y="1498310"/>
            <a:ext cx="9046029" cy="4560873"/>
          </a:xfrm>
        </p:spPr>
        <p:txBody>
          <a:bodyPr>
            <a:normAutofit fontScale="92500" lnSpcReduction="10000"/>
          </a:bodyPr>
          <a:lstStyle/>
          <a:p>
            <a:pPr algn="l"/>
            <a:r>
              <a:rPr lang="en-US" b="0" i="0" dirty="0">
                <a:solidFill>
                  <a:srgbClr val="D1D5DB"/>
                </a:solidFill>
                <a:effectLst/>
                <a:latin typeface="Söhne"/>
              </a:rPr>
              <a:t>Deepfake detection project using vision transformer and neural network is a cutting-edge technology that aims to detect and prevent the spread of deepfake images. A deepfake is a type of synthetic media in which a person's face or voice is replaced with someone else's, creating the illusion of a real face.</a:t>
            </a:r>
          </a:p>
          <a:p>
            <a:pPr algn="l"/>
            <a:r>
              <a:rPr lang="en-US" b="0" i="0" dirty="0">
                <a:solidFill>
                  <a:srgbClr val="D1D5DB"/>
                </a:solidFill>
                <a:effectLst/>
                <a:latin typeface="Söhne"/>
              </a:rPr>
              <a:t>Though Deep fake is very difficult to </a:t>
            </a:r>
            <a:r>
              <a:rPr lang="en-US" dirty="0">
                <a:solidFill>
                  <a:srgbClr val="D1D5DB"/>
                </a:solidFill>
                <a:latin typeface="Söhne"/>
              </a:rPr>
              <a:t>be detected but the use of</a:t>
            </a:r>
            <a:r>
              <a:rPr lang="en-US" b="0" i="0" dirty="0">
                <a:solidFill>
                  <a:srgbClr val="D1D5DB"/>
                </a:solidFill>
                <a:effectLst/>
                <a:latin typeface="Söhne"/>
              </a:rPr>
              <a:t> combination of </a:t>
            </a:r>
            <a:r>
              <a:rPr lang="en-US" sz="1600" b="1" i="0" dirty="0">
                <a:solidFill>
                  <a:srgbClr val="FFFF00"/>
                </a:solidFill>
                <a:effectLst/>
                <a:latin typeface="Söhne"/>
              </a:rPr>
              <a:t>VISION TRANSFORMER </a:t>
            </a:r>
            <a:r>
              <a:rPr lang="en-US" b="0" i="0" dirty="0">
                <a:solidFill>
                  <a:srgbClr val="D1D5DB"/>
                </a:solidFill>
                <a:effectLst/>
                <a:latin typeface="Söhne"/>
              </a:rPr>
              <a:t>and </a:t>
            </a:r>
            <a:r>
              <a:rPr lang="en-US" sz="1600" b="1" i="0" dirty="0">
                <a:solidFill>
                  <a:srgbClr val="FFFF00"/>
                </a:solidFill>
                <a:effectLst/>
                <a:latin typeface="Söhne"/>
              </a:rPr>
              <a:t>NEURAL NETWORK </a:t>
            </a:r>
            <a:r>
              <a:rPr lang="en-US" b="0" i="0" dirty="0">
                <a:solidFill>
                  <a:srgbClr val="D1D5DB"/>
                </a:solidFill>
                <a:effectLst/>
                <a:latin typeface="Söhne"/>
              </a:rPr>
              <a:t>technologies to analyze the </a:t>
            </a:r>
            <a:r>
              <a:rPr lang="en-US" dirty="0">
                <a:solidFill>
                  <a:srgbClr val="D1D5DB"/>
                </a:solidFill>
                <a:latin typeface="Söhne"/>
              </a:rPr>
              <a:t>image </a:t>
            </a:r>
            <a:r>
              <a:rPr lang="en-US" b="0" i="0" dirty="0">
                <a:solidFill>
                  <a:srgbClr val="D1D5DB"/>
                </a:solidFill>
                <a:effectLst/>
                <a:latin typeface="Söhne"/>
              </a:rPr>
              <a:t>and detect any signs of manipulation. The vision transformer (VIT) is a deep learning model that can analyze images at a high resolution, while the neural network is used to classify and identify any anomalies in the images.</a:t>
            </a:r>
          </a:p>
          <a:p>
            <a:pPr algn="l"/>
            <a:r>
              <a:rPr lang="en-US" b="0" i="0" dirty="0">
                <a:solidFill>
                  <a:srgbClr val="D1D5DB"/>
                </a:solidFill>
                <a:effectLst/>
                <a:latin typeface="Söhne"/>
              </a:rPr>
              <a:t>The deepfake detection AI model project starts by analyzing the image pixel by pixel, looking for any signs of manipulation such as unnatural spots, changes in facial colors, or inconsistencies in lighting and shadows. The model then uses the neural network to classify the image as either real or fake.</a:t>
            </a:r>
          </a:p>
          <a:p>
            <a:pPr algn="l"/>
            <a:r>
              <a:rPr lang="en-US" b="0" i="0" dirty="0">
                <a:solidFill>
                  <a:srgbClr val="D1D5DB"/>
                </a:solidFill>
                <a:effectLst/>
                <a:latin typeface="Söhne"/>
              </a:rPr>
              <a:t>One of the key advantages of using a </a:t>
            </a:r>
            <a:r>
              <a:rPr lang="en-US" sz="1600" b="0" i="0" dirty="0">
                <a:solidFill>
                  <a:srgbClr val="FFFF00"/>
                </a:solidFill>
                <a:effectLst/>
                <a:latin typeface="Söhne"/>
              </a:rPr>
              <a:t>VISION TRANSFORMER </a:t>
            </a:r>
            <a:r>
              <a:rPr lang="en-US" b="0" i="0" dirty="0">
                <a:solidFill>
                  <a:srgbClr val="D1D5DB"/>
                </a:solidFill>
                <a:effectLst/>
                <a:latin typeface="Söhne"/>
              </a:rPr>
              <a:t>and </a:t>
            </a:r>
            <a:r>
              <a:rPr lang="en-US" sz="1600" b="0" i="0" dirty="0">
                <a:solidFill>
                  <a:srgbClr val="FFFF00"/>
                </a:solidFill>
                <a:effectLst/>
                <a:latin typeface="Söhne"/>
              </a:rPr>
              <a:t>NEURAL NETWORK </a:t>
            </a:r>
            <a:r>
              <a:rPr lang="en-US" b="0" i="0" dirty="0">
                <a:solidFill>
                  <a:srgbClr val="D1D5DB"/>
                </a:solidFill>
                <a:effectLst/>
                <a:latin typeface="Söhne"/>
              </a:rPr>
              <a:t>for deepfake detection is that it can analyze image at a much higher resolution than traditional methods. This means that the model can detect even subtle changes in the images, making it much more effective at detecting deepfakes.</a:t>
            </a:r>
          </a:p>
          <a:p>
            <a:pPr algn="l"/>
            <a:r>
              <a:rPr lang="en-US" b="0" i="0" dirty="0">
                <a:solidFill>
                  <a:srgbClr val="D1D5DB"/>
                </a:solidFill>
                <a:effectLst/>
                <a:latin typeface="Söhne"/>
              </a:rPr>
              <a:t>Overall, the deepfake detection AI model project using vision transformer and neural network is an important step towards preventing the spread of deepfake videos and ensuring the authenticity of online content.</a:t>
            </a:r>
          </a:p>
          <a:p>
            <a:pPr>
              <a:lnSpc>
                <a:spcPct val="115000"/>
              </a:lnSpc>
              <a:spcAft>
                <a:spcPts val="1000"/>
              </a:spcAft>
            </a:pPr>
            <a:endParaRPr lang="en-PK" sz="105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4160436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D1643C-90BE-2ABD-4CB4-B03BDE1F98BD}"/>
              </a:ext>
            </a:extLst>
          </p:cNvPr>
          <p:cNvSpPr>
            <a:spLocks noGrp="1"/>
          </p:cNvSpPr>
          <p:nvPr>
            <p:ph type="sldNum" sz="quarter" idx="4294967295"/>
          </p:nvPr>
        </p:nvSpPr>
        <p:spPr>
          <a:xfrm>
            <a:off x="9448800" y="6356350"/>
            <a:ext cx="2743200" cy="365125"/>
          </a:xfrm>
        </p:spPr>
        <p:txBody>
          <a:bodyPr/>
          <a:lstStyle/>
          <a:p>
            <a:fld id="{A402E4C0-AD5E-4E8C-9F21-7CCE474BDCEB}" type="slidenum">
              <a:rPr lang="en-US" smtClean="0"/>
              <a:t>4</a:t>
            </a:fld>
            <a:endParaRPr lang="en-US" dirty="0"/>
          </a:p>
        </p:txBody>
      </p:sp>
      <p:sp>
        <p:nvSpPr>
          <p:cNvPr id="20" name="Title 33">
            <a:extLst>
              <a:ext uri="{FF2B5EF4-FFF2-40B4-BE49-F238E27FC236}">
                <a16:creationId xmlns:a16="http://schemas.microsoft.com/office/drawing/2014/main" id="{745D3846-DAEF-1222-023C-4CFAE6A0A7D6}"/>
              </a:ext>
            </a:extLst>
          </p:cNvPr>
          <p:cNvSpPr>
            <a:spLocks noGrp="1"/>
          </p:cNvSpPr>
          <p:nvPr>
            <p:ph type="title"/>
          </p:nvPr>
        </p:nvSpPr>
        <p:spPr>
          <a:xfrm>
            <a:off x="2146004" y="414669"/>
            <a:ext cx="7899991" cy="45719"/>
          </a:xfrm>
        </p:spPr>
        <p:txBody>
          <a:bodyPr>
            <a:noAutofit/>
          </a:bodyPr>
          <a:lstStyle/>
          <a:p>
            <a:r>
              <a:rPr lang="en-US" sz="2800" dirty="0">
                <a:ea typeface="+mn-ea"/>
                <a:cs typeface="+mn-cs"/>
              </a:rPr>
              <a:t>   APPLICATION OF DEEP FAKE</a:t>
            </a:r>
            <a:endParaRPr lang="en-US" dirty="0"/>
          </a:p>
        </p:txBody>
      </p:sp>
      <p:sp>
        <p:nvSpPr>
          <p:cNvPr id="22" name="Text Placeholder 29">
            <a:extLst>
              <a:ext uri="{FF2B5EF4-FFF2-40B4-BE49-F238E27FC236}">
                <a16:creationId xmlns:a16="http://schemas.microsoft.com/office/drawing/2014/main" id="{871D5436-88BF-C56F-C2E5-11EAE250E65F}"/>
              </a:ext>
            </a:extLst>
          </p:cNvPr>
          <p:cNvSpPr>
            <a:spLocks noGrp="1"/>
          </p:cNvSpPr>
          <p:nvPr>
            <p:ph type="body" sz="quarter" idx="15"/>
          </p:nvPr>
        </p:nvSpPr>
        <p:spPr>
          <a:xfrm>
            <a:off x="444613" y="1257499"/>
            <a:ext cx="11486130" cy="5098851"/>
          </a:xfrm>
        </p:spPr>
        <p:txBody>
          <a:bodyPr>
            <a:normAutofit fontScale="85000" lnSpcReduction="20000"/>
          </a:bodyPr>
          <a:lstStyle/>
          <a:p>
            <a:pPr algn="l">
              <a:lnSpc>
                <a:spcPct val="150000"/>
              </a:lnSpc>
            </a:pPr>
            <a:r>
              <a:rPr lang="en-US" b="0" i="0" dirty="0">
                <a:solidFill>
                  <a:srgbClr val="D1D5DB"/>
                </a:solidFill>
                <a:effectLst/>
                <a:latin typeface="Söhne"/>
              </a:rPr>
              <a:t>Deepfake detection AI models can be used in a variety of applications, including:</a:t>
            </a:r>
          </a:p>
          <a:p>
            <a:pPr marL="342900" indent="-342900" algn="l">
              <a:lnSpc>
                <a:spcPct val="150000"/>
              </a:lnSpc>
              <a:buFont typeface="Wingdings" panose="05000000000000000000" pitchFamily="2" charset="2"/>
              <a:buChar char="Ø"/>
            </a:pPr>
            <a:r>
              <a:rPr lang="en-US" b="0" i="0" dirty="0">
                <a:solidFill>
                  <a:srgbClr val="D1D5DB"/>
                </a:solidFill>
                <a:effectLst/>
                <a:latin typeface="Söhne"/>
              </a:rPr>
              <a:t>Media and entertainment: Identifying and removing deepfake videos by capturing frames from the video from social media platforms and online content sharing sites.</a:t>
            </a:r>
          </a:p>
          <a:p>
            <a:pPr marL="342900" indent="-342900" algn="l">
              <a:lnSpc>
                <a:spcPct val="150000"/>
              </a:lnSpc>
              <a:buFont typeface="Wingdings" panose="05000000000000000000" pitchFamily="2" charset="2"/>
              <a:buChar char="Ø"/>
            </a:pPr>
            <a:r>
              <a:rPr lang="en-US" b="0" i="0" dirty="0">
                <a:solidFill>
                  <a:srgbClr val="D1D5DB"/>
                </a:solidFill>
                <a:effectLst/>
                <a:latin typeface="Söhne"/>
              </a:rPr>
              <a:t>Law enforcement: Detecting and investigating deepfake images used for criminal activities, such as identity theft, extortion, and fraud.</a:t>
            </a:r>
          </a:p>
          <a:p>
            <a:pPr marL="342900" indent="-342900" algn="l">
              <a:lnSpc>
                <a:spcPct val="150000"/>
              </a:lnSpc>
              <a:buFont typeface="Wingdings" panose="05000000000000000000" pitchFamily="2" charset="2"/>
              <a:buChar char="Ø"/>
            </a:pPr>
            <a:r>
              <a:rPr lang="en-US" b="0" i="0" dirty="0">
                <a:solidFill>
                  <a:srgbClr val="D1D5DB"/>
                </a:solidFill>
                <a:effectLst/>
                <a:latin typeface="Söhne"/>
              </a:rPr>
              <a:t>Politics: Identifying and counteracting deepfake videos used to spread disinformation and manipulate public opinion during elections.</a:t>
            </a:r>
          </a:p>
          <a:p>
            <a:pPr marL="342900" indent="-342900" algn="l">
              <a:lnSpc>
                <a:spcPct val="150000"/>
              </a:lnSpc>
              <a:buFont typeface="Wingdings" panose="05000000000000000000" pitchFamily="2" charset="2"/>
              <a:buChar char="Ø"/>
            </a:pPr>
            <a:r>
              <a:rPr lang="en-US" b="0" i="0" dirty="0">
                <a:solidFill>
                  <a:srgbClr val="D1D5DB"/>
                </a:solidFill>
                <a:effectLst/>
                <a:latin typeface="Söhne"/>
              </a:rPr>
              <a:t>Business: Identifying deepfake videos used to impersonate executives or other individuals in order to fraudulently obtain sensitive information or financial gain.</a:t>
            </a:r>
          </a:p>
          <a:p>
            <a:pPr marL="342900" indent="-342900" algn="l">
              <a:lnSpc>
                <a:spcPct val="150000"/>
              </a:lnSpc>
              <a:buFont typeface="Wingdings" panose="05000000000000000000" pitchFamily="2" charset="2"/>
              <a:buChar char="Ø"/>
            </a:pPr>
            <a:r>
              <a:rPr lang="en-US" b="0" i="0" dirty="0">
                <a:solidFill>
                  <a:srgbClr val="D1D5DB"/>
                </a:solidFill>
                <a:effectLst/>
                <a:latin typeface="Söhne"/>
              </a:rPr>
              <a:t>Security: Detecting deepfake videos used to impersonate government officials or military personnel in order to gain access to sensitive information or resources.</a:t>
            </a:r>
          </a:p>
          <a:p>
            <a:pPr>
              <a:lnSpc>
                <a:spcPct val="115000"/>
              </a:lnSpc>
              <a:spcAft>
                <a:spcPts val="1000"/>
              </a:spcAft>
            </a:pPr>
            <a:endParaRPr lang="en-PK" sz="32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F6C06C25-BB37-1954-176A-3A09A1BD77D7}"/>
              </a:ext>
            </a:extLst>
          </p:cNvPr>
          <p:cNvSpPr/>
          <p:nvPr/>
        </p:nvSpPr>
        <p:spPr>
          <a:xfrm>
            <a:off x="552450" y="276225"/>
            <a:ext cx="11378293" cy="630555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K" dirty="0"/>
          </a:p>
        </p:txBody>
      </p:sp>
      <p:sp>
        <p:nvSpPr>
          <p:cNvPr id="3" name="Title 14">
            <a:extLst>
              <a:ext uri="{FF2B5EF4-FFF2-40B4-BE49-F238E27FC236}">
                <a16:creationId xmlns:a16="http://schemas.microsoft.com/office/drawing/2014/main" id="{926E76B4-7F8C-961A-7B8E-B5738819DFC9}"/>
              </a:ext>
            </a:extLst>
          </p:cNvPr>
          <p:cNvSpPr txBox="1">
            <a:spLocks/>
          </p:cNvSpPr>
          <p:nvPr/>
        </p:nvSpPr>
        <p:spPr>
          <a:xfrm>
            <a:off x="3840224" y="431191"/>
            <a:ext cx="3808351" cy="45719"/>
          </a:xfrm>
          <a:prstGeom prst="rect">
            <a:avLst/>
          </a:prstGeom>
          <a:solidFill>
            <a:schemeClr val="accent2">
              <a:alpha val="80000"/>
            </a:schemeClr>
          </a:solidFill>
        </p:spPr>
        <p:txBody>
          <a:bodyPr vert="horz" lIns="557784" tIns="530352" rIns="91440" bIns="45720" rtlCol="0" anchor="t">
            <a:noAutofit/>
          </a:bodyPr>
          <a:lstStyle>
            <a:lvl1pPr algn="l" defTabSz="914400" rtl="0" eaLnBrk="1" latinLnBrk="0" hangingPunct="1">
              <a:lnSpc>
                <a:spcPct val="80000"/>
              </a:lnSpc>
              <a:spcBef>
                <a:spcPct val="0"/>
              </a:spcBef>
              <a:buNone/>
              <a:defRPr sz="5400" kern="1200" cap="all" spc="400" baseline="0">
                <a:ln w="19050">
                  <a:solidFill>
                    <a:schemeClr val="accent5"/>
                  </a:solidFill>
                </a:ln>
                <a:noFill/>
                <a:latin typeface="+mj-lt"/>
                <a:ea typeface="+mj-ea"/>
                <a:cs typeface="+mj-cs"/>
              </a:defRPr>
            </a:lvl1pPr>
          </a:lstStyle>
          <a:p>
            <a:pPr algn="ctr"/>
            <a:r>
              <a:rPr lang="en-US" sz="2800" u="sng" dirty="0">
                <a:ln w="19050">
                  <a:solidFill>
                    <a:schemeClr val="accent6"/>
                  </a:solidFill>
                </a:ln>
                <a:ea typeface="+mn-ea"/>
                <a:cs typeface="+mn-cs"/>
              </a:rPr>
              <a:t>OUTPUT</a:t>
            </a:r>
            <a:endParaRPr lang="en-US" u="sng" dirty="0"/>
          </a:p>
        </p:txBody>
      </p:sp>
      <p:pic>
        <p:nvPicPr>
          <p:cNvPr id="6" name="Picture 5">
            <a:extLst>
              <a:ext uri="{FF2B5EF4-FFF2-40B4-BE49-F238E27FC236}">
                <a16:creationId xmlns:a16="http://schemas.microsoft.com/office/drawing/2014/main" id="{4C219D99-AB15-B2FB-81FB-7CA623A21D50}"/>
              </a:ext>
            </a:extLst>
          </p:cNvPr>
          <p:cNvPicPr>
            <a:picLocks noChangeAspect="1"/>
          </p:cNvPicPr>
          <p:nvPr/>
        </p:nvPicPr>
        <p:blipFill>
          <a:blip r:embed="rId2"/>
          <a:stretch>
            <a:fillRect/>
          </a:stretch>
        </p:blipFill>
        <p:spPr>
          <a:xfrm>
            <a:off x="1794354" y="1402475"/>
            <a:ext cx="3742790" cy="3615916"/>
          </a:xfrm>
          <a:prstGeom prst="rect">
            <a:avLst/>
          </a:prstGeom>
        </p:spPr>
      </p:pic>
      <p:sp>
        <p:nvSpPr>
          <p:cNvPr id="9" name="!!ash">
            <a:extLst>
              <a:ext uri="{FF2B5EF4-FFF2-40B4-BE49-F238E27FC236}">
                <a16:creationId xmlns:a16="http://schemas.microsoft.com/office/drawing/2014/main" id="{A12496A8-898F-0776-1233-326DD9F70E8B}"/>
              </a:ext>
            </a:extLst>
          </p:cNvPr>
          <p:cNvSpPr txBox="1">
            <a:spLocks/>
          </p:cNvSpPr>
          <p:nvPr/>
        </p:nvSpPr>
        <p:spPr>
          <a:xfrm>
            <a:off x="1790292" y="5183234"/>
            <a:ext cx="3957574" cy="91358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This is the deep fake image superimposed on Elon musk’s face and our program efficiently analysis that it is </a:t>
            </a:r>
            <a:r>
              <a:rPr lang="en-US" sz="2000" b="1" kern="100" dirty="0">
                <a:solidFill>
                  <a:schemeClr val="accent3"/>
                </a:solidFill>
                <a:latin typeface="Calibri" panose="020F0502020204030204" pitchFamily="34" charset="0"/>
                <a:ea typeface="Calibri" panose="020F0502020204030204" pitchFamily="34" charset="0"/>
                <a:cs typeface="Times New Roman" panose="02020603050405020304" pitchFamily="18" charset="0"/>
              </a:rPr>
              <a:t>FAKE</a:t>
            </a: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   </a:t>
            </a:r>
            <a:endParaRPr lang="en-PK"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0F41EE44-6877-8237-4AD3-4D522F303DBD}"/>
              </a:ext>
            </a:extLst>
          </p:cNvPr>
          <p:cNvPicPr>
            <a:picLocks noChangeAspect="1"/>
          </p:cNvPicPr>
          <p:nvPr/>
        </p:nvPicPr>
        <p:blipFill>
          <a:blip r:embed="rId3"/>
          <a:stretch>
            <a:fillRect/>
          </a:stretch>
        </p:blipFill>
        <p:spPr>
          <a:xfrm>
            <a:off x="6729835" y="1402476"/>
            <a:ext cx="3507893" cy="3615916"/>
          </a:xfrm>
          <a:prstGeom prst="rect">
            <a:avLst/>
          </a:prstGeom>
        </p:spPr>
      </p:pic>
      <p:sp>
        <p:nvSpPr>
          <p:cNvPr id="12" name="!!ash">
            <a:extLst>
              <a:ext uri="{FF2B5EF4-FFF2-40B4-BE49-F238E27FC236}">
                <a16:creationId xmlns:a16="http://schemas.microsoft.com/office/drawing/2014/main" id="{4E1496D4-2E91-71C0-0B0C-10F72A653B3D}"/>
              </a:ext>
            </a:extLst>
          </p:cNvPr>
          <p:cNvSpPr txBox="1">
            <a:spLocks/>
          </p:cNvSpPr>
          <p:nvPr/>
        </p:nvSpPr>
        <p:spPr>
          <a:xfrm>
            <a:off x="6619467" y="5143709"/>
            <a:ext cx="3957574" cy="9135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5000"/>
              </a:lnSpc>
              <a:spcAft>
                <a:spcPts val="1000"/>
              </a:spcAft>
              <a:buNone/>
            </a:pPr>
            <a:r>
              <a:rPr lang="en-US" sz="1600" kern="100" dirty="0">
                <a:solidFill>
                  <a:schemeClr val="bg1"/>
                </a:solidFill>
                <a:latin typeface="Calibri" panose="020F0502020204030204" pitchFamily="34" charset="0"/>
                <a:ea typeface="Calibri" panose="020F0502020204030204" pitchFamily="34" charset="0"/>
                <a:cs typeface="Times New Roman" panose="02020603050405020304" pitchFamily="18" charset="0"/>
              </a:rPr>
              <a:t>And this is the image of me which is absolutely  </a:t>
            </a:r>
            <a:r>
              <a:rPr lang="en-US" sz="2000" b="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rPr>
              <a:t>REAL</a:t>
            </a:r>
            <a:endParaRPr lang="en-PK" sz="1600" b="1" kern="100" dirty="0">
              <a:solidFill>
                <a:srgbClr val="00B050"/>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07237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barn(inVertical)">
                                      <p:cBhvr>
                                        <p:cTn id="2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woman with VR goggles on her face&#10;">
            <a:extLst>
              <a:ext uri="{FF2B5EF4-FFF2-40B4-BE49-F238E27FC236}">
                <a16:creationId xmlns:a16="http://schemas.microsoft.com/office/drawing/2014/main" id="{1959E133-823F-48B7-89C9-820E4A34383A}"/>
              </a:ext>
            </a:extLst>
          </p:cNvPr>
          <p:cNvPicPr>
            <a:picLocks noGrp="1" noChangeAspect="1"/>
          </p:cNvPicPr>
          <p:nvPr>
            <p:ph type="pic" sz="quarter" idx="13"/>
          </p:nvPr>
        </p:nvPicPr>
        <p:blipFill rotWithShape="1">
          <a:blip r:embed="rId2" cstate="email">
            <a:extLst>
              <a:ext uri="{28A0092B-C50C-407E-A947-70E740481C1C}">
                <a14:useLocalDpi xmlns:a14="http://schemas.microsoft.com/office/drawing/2010/main"/>
              </a:ext>
            </a:extLst>
          </a:blip>
          <a:srcRect/>
          <a:stretch/>
        </p:blipFill>
        <p:spPr>
          <a:xfrm flipH="1">
            <a:off x="0" y="0"/>
            <a:ext cx="8153400" cy="6858000"/>
          </a:xfrm>
        </p:spPr>
      </p:pic>
      <p:sp>
        <p:nvSpPr>
          <p:cNvPr id="15" name="Title 14">
            <a:extLst>
              <a:ext uri="{FF2B5EF4-FFF2-40B4-BE49-F238E27FC236}">
                <a16:creationId xmlns:a16="http://schemas.microsoft.com/office/drawing/2014/main" id="{FE60C9E5-E020-489F-8A9F-BCBE2A0C3BBC}"/>
              </a:ext>
            </a:extLst>
          </p:cNvPr>
          <p:cNvSpPr>
            <a:spLocks noGrp="1"/>
          </p:cNvSpPr>
          <p:nvPr>
            <p:ph type="title"/>
          </p:nvPr>
        </p:nvSpPr>
        <p:spPr/>
        <p:txBody>
          <a:bodyPr/>
          <a:lstStyle/>
          <a:p>
            <a:r>
              <a:rPr lang="en-US" dirty="0"/>
              <a:t>Thank you</a:t>
            </a:r>
          </a:p>
        </p:txBody>
      </p:sp>
      <p:sp>
        <p:nvSpPr>
          <p:cNvPr id="12" name="Slide Number Placehold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
        <p:nvSpPr>
          <p:cNvPr id="3" name="Text Placeholder 2">
            <a:extLst>
              <a:ext uri="{FF2B5EF4-FFF2-40B4-BE49-F238E27FC236}">
                <a16:creationId xmlns:a16="http://schemas.microsoft.com/office/drawing/2014/main" id="{36774B2A-76CB-DE88-FB71-F810BA0BCFE6}"/>
              </a:ext>
            </a:extLst>
          </p:cNvPr>
          <p:cNvSpPr>
            <a:spLocks noGrp="1"/>
          </p:cNvSpPr>
          <p:nvPr>
            <p:ph type="body" sz="quarter" idx="15"/>
          </p:nvPr>
        </p:nvSpPr>
        <p:spPr/>
        <p:txBody>
          <a:bodyPr/>
          <a:lstStyle/>
          <a:p>
            <a:r>
              <a:rPr lang="en-US" dirty="0"/>
              <a:t>By: </a:t>
            </a:r>
          </a:p>
          <a:p>
            <a:r>
              <a:rPr lang="en-US" dirty="0"/>
              <a:t>       MUHAMMAD ASHARIB REHAN</a:t>
            </a:r>
          </a:p>
          <a:p>
            <a:r>
              <a:rPr lang="en-US" dirty="0"/>
              <a:t>                   (B21F0219AI023)</a:t>
            </a:r>
          </a:p>
        </p:txBody>
      </p:sp>
    </p:spTree>
    <p:extLst>
      <p:ext uri="{BB962C8B-B14F-4D97-AF65-F5344CB8AC3E}">
        <p14:creationId xmlns:p14="http://schemas.microsoft.com/office/powerpoint/2010/main" val="150569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ReferenceId xmlns="c9aad64e-06af-4042-b374-853272083f4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2D500570A50814490C85D0EB3731B4E" ma:contentTypeVersion="3" ma:contentTypeDescription="Create a new document." ma:contentTypeScope="" ma:versionID="d1aa2f735dc78702801a9c6cf02f7228">
  <xsd:schema xmlns:xsd="http://www.w3.org/2001/XMLSchema" xmlns:xs="http://www.w3.org/2001/XMLSchema" xmlns:p="http://schemas.microsoft.com/office/2006/metadata/properties" xmlns:ns2="c9aad64e-06af-4042-b374-853272083f4a" targetNamespace="http://schemas.microsoft.com/office/2006/metadata/properties" ma:root="true" ma:fieldsID="8c1b0008e6da6e03191dd6543d6e14c3" ns2:_="">
    <xsd:import namespace="c9aad64e-06af-4042-b374-853272083f4a"/>
    <xsd:element name="properties">
      <xsd:complexType>
        <xsd:sequence>
          <xsd:element name="documentManagement">
            <xsd:complexType>
              <xsd:all>
                <xsd:element ref="ns2:ReferenceId"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aad64e-06af-4042-b374-853272083f4a"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D2FAC4-C1D8-4FBC-AFD8-786609711A54}">
  <ds:schemaRefs>
    <ds:schemaRef ds:uri="http://schemas.microsoft.com/office/2006/documentManagement/types"/>
    <ds:schemaRef ds:uri="c9aad64e-06af-4042-b374-853272083f4a"/>
    <ds:schemaRef ds:uri="http://purl.org/dc/elements/1.1/"/>
    <ds:schemaRef ds:uri="http://purl.org/dc/dcmitype/"/>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BE89A24D-CD69-45A4-AC93-53B8115AA413}">
  <ds:schemaRefs>
    <ds:schemaRef ds:uri="http://schemas.microsoft.com/sharepoint/v3/contenttype/forms"/>
  </ds:schemaRefs>
</ds:datastoreItem>
</file>

<file path=customXml/itemProps3.xml><?xml version="1.0" encoding="utf-8"?>
<ds:datastoreItem xmlns:ds="http://schemas.openxmlformats.org/officeDocument/2006/customXml" ds:itemID="{CAC8CE9C-A894-44B1-BA11-EECB5D4C72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aad64e-06af-4042-b374-853272083f4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Tech pitch deck</Template>
  <TotalTime>131</TotalTime>
  <Words>552</Words>
  <Application>Microsoft Office PowerPoint</Application>
  <PresentationFormat>Widescreen</PresentationFormat>
  <Paragraphs>28</Paragraphs>
  <Slides>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vt:i4>
      </vt:variant>
    </vt:vector>
  </HeadingPairs>
  <TitlesOfParts>
    <vt:vector size="15" baseType="lpstr">
      <vt:lpstr>Arial</vt:lpstr>
      <vt:lpstr>Bierstadt</vt:lpstr>
      <vt:lpstr>Calibri</vt:lpstr>
      <vt:lpstr>ColfaxAI</vt:lpstr>
      <vt:lpstr>Courier New</vt:lpstr>
      <vt:lpstr>Posterama</vt:lpstr>
      <vt:lpstr>Posterama Bold</vt:lpstr>
      <vt:lpstr>Söhne</vt:lpstr>
      <vt:lpstr>Wingdings</vt:lpstr>
      <vt:lpstr>Office Theme</vt:lpstr>
      <vt:lpstr>DEEP FAKE DETECTION</vt:lpstr>
      <vt:lpstr>WHAT IS DEEP FAKE?</vt:lpstr>
      <vt:lpstr>ABOUT PROJECT</vt:lpstr>
      <vt:lpstr>   APPLICATION OF DEEP FAKE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dc:title>
  <dc:creator>B21F0219AI023@fecid.paf-iast.edu.pk</dc:creator>
  <cp:lastModifiedBy>Muhammad Asharib Rehan</cp:lastModifiedBy>
  <cp:revision>9</cp:revision>
  <dcterms:created xsi:type="dcterms:W3CDTF">2022-11-08T15:45:21Z</dcterms:created>
  <dcterms:modified xsi:type="dcterms:W3CDTF">2023-01-27T19:08:24Z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